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7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S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5"/>
    <a:srgbClr val="FAD774"/>
    <a:srgbClr val="FAD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3"/>
  </p:normalViewPr>
  <p:slideViewPr>
    <p:cSldViewPr snapToGrid="0" snapToObjects="1">
      <p:cViewPr varScale="1">
        <p:scale>
          <a:sx n="117" d="100"/>
          <a:sy n="117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B814-FDE2-4E36-96F2-E4EE6D8EC3A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6911-8EDA-4FA5-8B49-038FC489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1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19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1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3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9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802C-1AAC-274C-A163-C8E6327F93C9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01C3-F4FE-2345-817A-566236DD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52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AD366"/>
              </a:solidFill>
            </a:endParaRPr>
          </a:p>
          <a:p>
            <a:pPr algn="ctr"/>
            <a:endParaRPr lang="en-US" dirty="0">
              <a:solidFill>
                <a:srgbClr val="FAD366"/>
              </a:solidFill>
            </a:endParaRPr>
          </a:p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131784"/>
            <a:ext cx="7772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i="1" dirty="0" smtClean="0">
                <a:effectLst/>
                <a:latin typeface="Times"/>
                <a:ea typeface="ＭＳ 明朝" charset="-128"/>
                <a:cs typeface="Times"/>
              </a:rPr>
              <a:t>This report was written by undergraduate students at Dartmouth College under the direction of professors in the Rockefeller Center.  Policy Research Shop (PRS) students produce non-partisan policy analyses and present their findings in a non-advocacy manner. </a:t>
            </a:r>
            <a:r>
              <a:rPr lang="en-US" sz="1100" i="1" dirty="0">
                <a:latin typeface="Times"/>
                <a:cs typeface="Times"/>
              </a:rPr>
              <a:t> </a:t>
            </a:r>
            <a:r>
              <a:rPr lang="en-US" sz="1100" i="1" dirty="0" smtClean="0">
                <a:latin typeface="Times"/>
                <a:cs typeface="Times"/>
              </a:rPr>
              <a:t>The </a:t>
            </a:r>
            <a:r>
              <a:rPr lang="en-US" sz="1100" i="1" dirty="0">
                <a:latin typeface="Times"/>
                <a:cs typeface="Times"/>
              </a:rPr>
              <a:t>PRS is fully endowed by the Dartmouth Class of 1964 through a class gift in celebration of its 50</a:t>
            </a:r>
            <a:r>
              <a:rPr lang="en-US" sz="1100" i="1" baseline="30000" dirty="0">
                <a:latin typeface="Times"/>
                <a:cs typeface="Times"/>
              </a:rPr>
              <a:t>th</a:t>
            </a:r>
            <a:r>
              <a:rPr lang="en-US" sz="1100" i="1" dirty="0">
                <a:latin typeface="Times"/>
                <a:cs typeface="Times"/>
              </a:rPr>
              <a:t> Anniversary given to the Center. This endowment ensures that the Policy Research Shop will continue to produce high-quality, non-partisan policy research for policymakers in New Hampshire and Vermont. </a:t>
            </a:r>
            <a:endParaRPr lang="en-US" sz="1100" dirty="0">
              <a:latin typeface="Times"/>
              <a:cs typeface="Times"/>
            </a:endParaRPr>
          </a:p>
        </p:txBody>
      </p:sp>
      <p:pic>
        <p:nvPicPr>
          <p:cNvPr id="11" name="Picture 10" descr="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94" y="5970885"/>
            <a:ext cx="1046044" cy="812043"/>
          </a:xfrm>
          <a:prstGeom prst="rect">
            <a:avLst/>
          </a:prstGeom>
          <a:solidFill>
            <a:srgbClr val="FFE1A8"/>
          </a:solidFill>
          <a:ln>
            <a:noFill/>
          </a:ln>
          <a:effectLst>
            <a:softEdge rad="12700"/>
          </a:effectLst>
        </p:spPr>
      </p:pic>
      <p:sp>
        <p:nvSpPr>
          <p:cNvPr id="16" name="TextBox 15"/>
          <p:cNvSpPr txBox="1"/>
          <p:nvPr/>
        </p:nvSpPr>
        <p:spPr>
          <a:xfrm>
            <a:off x="0" y="19330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State of the Arts and Culture</a:t>
            </a:r>
            <a:endParaRPr lang="en-US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09426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An Economic Assessment of New Hampshire’s Arts and Culture Industries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38" y="43153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PRS Brief </a:t>
            </a:r>
            <a:r>
              <a:rPr lang="en-US" sz="1600" dirty="0" smtClean="0"/>
              <a:t>1516-07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dirty="0" smtClean="0"/>
              <a:t>May </a:t>
            </a:r>
            <a:r>
              <a:rPr lang="en-US" sz="1600" dirty="0" smtClean="0"/>
              <a:t>2, </a:t>
            </a:r>
            <a:r>
              <a:rPr lang="en-US" sz="1600" dirty="0" smtClean="0"/>
              <a:t>2016</a:t>
            </a:r>
          </a:p>
          <a:p>
            <a:pPr algn="ctr"/>
            <a:r>
              <a:rPr lang="en-US" sz="1600" dirty="0" smtClean="0"/>
              <a:t>Abigail </a:t>
            </a:r>
            <a:r>
              <a:rPr lang="en-US" sz="1600" dirty="0" err="1" smtClean="0"/>
              <a:t>Rohman</a:t>
            </a:r>
            <a:r>
              <a:rPr lang="en-US" sz="1600" dirty="0" smtClean="0"/>
              <a:t>, Amy Sun, Taylor Watson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41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Analysis</a:t>
            </a:r>
            <a:br>
              <a:rPr lang="en-US" sz="4000" dirty="0" smtClean="0"/>
            </a:br>
            <a:r>
              <a:rPr lang="en-US" sz="3200" dirty="0" smtClean="0"/>
              <a:t>Commercial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426" y="2704293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Maintain current tax policies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Maintain levels of out-of-state attendance 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endParaRPr lang="en" sz="2400" dirty="0" smtClean="0"/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Bolster </a:t>
            </a:r>
            <a:r>
              <a:rPr lang="en-US" sz="2400" dirty="0" smtClean="0"/>
              <a:t>state interest in the arts</a:t>
            </a:r>
            <a:endParaRPr lang="en-US" sz="2400" dirty="0"/>
          </a:p>
          <a:p>
            <a:pPr marL="571500" lvl="0" indent="-342900">
              <a:buFont typeface="Arial" panose="020B0604020202020204" pitchFamily="34" charset="0"/>
              <a:buChar char="•"/>
            </a:pPr>
            <a:endParaRPr lang="en" sz="2400" dirty="0" smtClean="0"/>
          </a:p>
        </p:txBody>
      </p:sp>
    </p:spTree>
    <p:extLst>
      <p:ext uri="{BB962C8B-B14F-4D97-AF65-F5344CB8AC3E}">
        <p14:creationId xmlns:p14="http://schemas.microsoft.com/office/powerpoint/2010/main" val="35307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Conclusions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8511" y="2373783"/>
            <a:ext cx="8229600" cy="419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lnSpc>
                <a:spcPct val="115000"/>
              </a:lnSpc>
              <a:spcAft>
                <a:spcPts val="1600"/>
              </a:spcAft>
              <a:buSzPct val="100000"/>
              <a:buFont typeface="Arial"/>
              <a:buChar char="●"/>
            </a:pPr>
            <a:r>
              <a:rPr lang="en-US" sz="2400" dirty="0" smtClean="0">
                <a:ea typeface="Open Sans"/>
                <a:cs typeface="Open Sans"/>
                <a:sym typeface="Open Sans"/>
              </a:rPr>
              <a:t>Redistributive policy </a:t>
            </a:r>
            <a:r>
              <a:rPr lang="en-US" sz="2400" dirty="0">
                <a:ea typeface="Open Sans"/>
                <a:cs typeface="Open Sans"/>
                <a:sym typeface="Open Sans"/>
              </a:rPr>
              <a:t>from audience beneficiaries to audience attractors</a:t>
            </a:r>
          </a:p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sz="600" dirty="0"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-381000">
              <a:lnSpc>
                <a:spcPct val="115000"/>
              </a:lnSpc>
              <a:spcAft>
                <a:spcPts val="1600"/>
              </a:spcAft>
              <a:buSzPct val="100000"/>
              <a:buFont typeface="Arial"/>
              <a:buChar char="●"/>
            </a:pPr>
            <a:r>
              <a:rPr lang="en-US" sz="2400" dirty="0">
                <a:ea typeface="Open Sans"/>
                <a:cs typeface="Open Sans"/>
                <a:sym typeface="Open Sans"/>
              </a:rPr>
              <a:t>Expand Department of Travel </a:t>
            </a:r>
            <a:r>
              <a:rPr lang="en-US" sz="2400" dirty="0" smtClean="0">
                <a:ea typeface="Open Sans"/>
                <a:cs typeface="Open Sans"/>
                <a:sym typeface="Open Sans"/>
              </a:rPr>
              <a:t>and </a:t>
            </a:r>
            <a:r>
              <a:rPr lang="en-US" sz="2400" dirty="0">
                <a:ea typeface="Open Sans"/>
                <a:cs typeface="Open Sans"/>
                <a:sym typeface="Open Sans"/>
              </a:rPr>
              <a:t>Tourism</a:t>
            </a:r>
          </a:p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-US" sz="600" dirty="0"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-381000">
              <a:lnSpc>
                <a:spcPct val="115000"/>
              </a:lnSpc>
              <a:spcAft>
                <a:spcPts val="1600"/>
              </a:spcAft>
              <a:buSzPct val="100000"/>
              <a:buFont typeface="Arial"/>
              <a:buChar char="●"/>
            </a:pPr>
            <a:r>
              <a:rPr lang="en-US" sz="2400" dirty="0">
                <a:ea typeface="Open Sans"/>
                <a:cs typeface="Open Sans"/>
                <a:sym typeface="Open Sans"/>
              </a:rPr>
              <a:t>Continue high-skilled workforce via design and media enterprise</a:t>
            </a:r>
          </a:p>
          <a:p>
            <a:pPr lvl="0">
              <a:lnSpc>
                <a:spcPct val="115000"/>
              </a:lnSpc>
              <a:spcAft>
                <a:spcPts val="1600"/>
              </a:spcAft>
            </a:pPr>
            <a:endParaRPr lang="en-US" sz="600" dirty="0">
              <a:ea typeface="Open Sans"/>
              <a:cs typeface="Open Sans"/>
              <a:sym typeface="Open Sans"/>
            </a:endParaRP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Arial"/>
              <a:buChar char="●"/>
            </a:pPr>
            <a:r>
              <a:rPr lang="en-US" sz="2400" dirty="0">
                <a:ea typeface="Open Sans"/>
                <a:cs typeface="Open Sans"/>
                <a:sym typeface="Open Sans"/>
              </a:rPr>
              <a:t>Leverage web resources on geographic challenges</a:t>
            </a:r>
          </a:p>
        </p:txBody>
      </p:sp>
    </p:spTree>
    <p:extLst>
      <p:ext uri="{BB962C8B-B14F-4D97-AF65-F5344CB8AC3E}">
        <p14:creationId xmlns:p14="http://schemas.microsoft.com/office/powerpoint/2010/main" val="16351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7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47800" y="1424175"/>
            <a:ext cx="6462600" cy="3200399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i="1">
                <a:solidFill>
                  <a:srgbClr val="FFFFFF"/>
                </a:solidFill>
              </a:rPr>
              <a:t>“Our cultural organizations as well as individual artist are also educators who serve as businesses which power the growth of our economic future.  A vital arts sector attracts businesses, neighbors and visitors to our cities and towns; ultimately strengthening a robust, appealing and sustainable foundation for our New Hampshire communities.”</a:t>
            </a:r>
            <a:br>
              <a:rPr lang="en" sz="2400" i="1">
                <a:solidFill>
                  <a:srgbClr val="FFFFFF"/>
                </a:solidFill>
              </a:rPr>
            </a:br>
            <a:r>
              <a:rPr lang="en" sz="1200">
                <a:solidFill>
                  <a:srgbClr val="FFFFFF"/>
                </a:solidFill>
              </a:rPr>
              <a:t/>
            </a:r>
            <a:br>
              <a:rPr lang="en" sz="1200">
                <a:solidFill>
                  <a:srgbClr val="FFFFFF"/>
                </a:solidFill>
              </a:rPr>
            </a:br>
            <a:r>
              <a:rPr lang="en" sz="1200">
                <a:solidFill>
                  <a:srgbClr val="FFFFFF"/>
                </a:solidFill>
              </a:rPr>
              <a:t>	</a:t>
            </a:r>
            <a:r>
              <a:rPr lang="en" sz="1400">
                <a:solidFill>
                  <a:srgbClr val="FFFFFF"/>
                </a:solidFill>
              </a:rPr>
              <a:t>-Donnalee Lozeau, Mayor, Nashuan NH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090100" y="5280425"/>
            <a:ext cx="3443099" cy="11430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292886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Contents</a:t>
            </a:r>
            <a:endParaRPr lang="en-US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579846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Background	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99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199" y="2634928"/>
            <a:ext cx="8444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lvl="0" indent="-457200">
              <a:buSzPct val="100000"/>
              <a:buFont typeface="Arial" panose="020B0604020202020204" pitchFamily="34" charset="0"/>
              <a:buChar char="•"/>
            </a:pPr>
            <a:r>
              <a:rPr lang="en" sz="3200" dirty="0" smtClean="0"/>
              <a:t>Ability </a:t>
            </a:r>
            <a:r>
              <a:rPr lang="en" sz="3200" dirty="0"/>
              <a:t>of Policy to Promote or Burden the Arts</a:t>
            </a:r>
            <a:br>
              <a:rPr lang="en" sz="3200" dirty="0"/>
            </a:br>
            <a:endParaRPr lang="en" sz="3200" dirty="0"/>
          </a:p>
          <a:p>
            <a:pPr marL="508000" lvl="0" indent="-457200">
              <a:buSzPct val="100000"/>
              <a:buFont typeface="Arial" panose="020B0604020202020204" pitchFamily="34" charset="0"/>
              <a:buChar char="•"/>
            </a:pPr>
            <a:r>
              <a:rPr lang="en" sz="3200" dirty="0"/>
              <a:t>What Are the Coming Challenges and Opportunities?</a:t>
            </a:r>
            <a:br>
              <a:rPr lang="en" sz="3200" dirty="0"/>
            </a:br>
            <a:endParaRPr lang="en" sz="3200" dirty="0"/>
          </a:p>
          <a:p>
            <a:pPr marL="508000" lvl="0" indent="-457200">
              <a:buSzPct val="100000"/>
              <a:buFont typeface="Arial" panose="020B0604020202020204" pitchFamily="34" charset="0"/>
              <a:buChar char="•"/>
            </a:pPr>
            <a:r>
              <a:rPr lang="en" sz="3200" dirty="0"/>
              <a:t>What Can the State </a:t>
            </a:r>
            <a:r>
              <a:rPr lang="en" sz="3200" dirty="0" smtClean="0"/>
              <a:t>Do </a:t>
            </a:r>
            <a:r>
              <a:rPr lang="en" sz="3200" dirty="0"/>
              <a:t>to Help?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01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2800" dirty="0" smtClean="0"/>
              <a:t>Defining the Creative Economy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3426" y="2704293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" sz="2400" dirty="0" smtClean="0">
                <a:ea typeface="Lato"/>
                <a:cs typeface="Lato"/>
                <a:sym typeface="Lato"/>
              </a:rPr>
              <a:t>Organizations </a:t>
            </a:r>
            <a:r>
              <a:rPr lang="en" sz="2400" dirty="0">
                <a:ea typeface="Lato"/>
                <a:cs typeface="Lato"/>
                <a:sym typeface="Lato"/>
              </a:rPr>
              <a:t>of individuals who fit into either the </a:t>
            </a:r>
            <a:r>
              <a:rPr lang="en" sz="2400" b="1" dirty="0">
                <a:ea typeface="Lato"/>
                <a:cs typeface="Lato"/>
                <a:sym typeface="Lato"/>
              </a:rPr>
              <a:t>core</a:t>
            </a:r>
            <a:r>
              <a:rPr lang="en" sz="2400" dirty="0">
                <a:ea typeface="Lato"/>
                <a:cs typeface="Lato"/>
                <a:sym typeface="Lato"/>
              </a:rPr>
              <a:t> or </a:t>
            </a:r>
            <a:r>
              <a:rPr lang="en" sz="2400" b="1" dirty="0">
                <a:ea typeface="Lato"/>
                <a:cs typeface="Lato"/>
                <a:sym typeface="Lato"/>
              </a:rPr>
              <a:t>peripheral</a:t>
            </a:r>
            <a:r>
              <a:rPr lang="en" sz="2400" dirty="0">
                <a:ea typeface="Lato"/>
                <a:cs typeface="Lato"/>
                <a:sym typeface="Lato"/>
              </a:rPr>
              <a:t> aspects of artistic or cultural </a:t>
            </a:r>
            <a:r>
              <a:rPr lang="en" sz="2400" dirty="0" smtClean="0">
                <a:ea typeface="Lato"/>
                <a:cs typeface="Lato"/>
                <a:sym typeface="Lato"/>
              </a:rPr>
              <a:t>activities</a:t>
            </a:r>
          </a:p>
          <a:p>
            <a:pPr marL="457200" indent="-457200">
              <a:buFont typeface="Arial"/>
              <a:buChar char="•"/>
            </a:pPr>
            <a:endParaRPr lang="en" sz="2400" b="1" dirty="0">
              <a:ea typeface="Lato"/>
              <a:cs typeface="Lato"/>
              <a:sym typeface="Lato"/>
            </a:endParaRPr>
          </a:p>
          <a:p>
            <a:pPr marL="457200" indent="-457200">
              <a:buFont typeface="Arial"/>
              <a:buChar char="•"/>
            </a:pPr>
            <a:r>
              <a:rPr lang="en" sz="2400" b="1" dirty="0" smtClean="0">
                <a:ea typeface="Lato"/>
                <a:cs typeface="Lato"/>
                <a:sym typeface="Lato"/>
              </a:rPr>
              <a:t>Core</a:t>
            </a:r>
            <a:r>
              <a:rPr lang="en" sz="2400" b="1" dirty="0">
                <a:ea typeface="Lato"/>
                <a:cs typeface="Lato"/>
                <a:sym typeface="Lato"/>
              </a:rPr>
              <a:t>: </a:t>
            </a:r>
            <a:r>
              <a:rPr lang="en" sz="2400" dirty="0">
                <a:ea typeface="Lato"/>
                <a:cs typeface="Lato"/>
                <a:sym typeface="Lato"/>
              </a:rPr>
              <a:t>Pure artistic or cultural pursuit, e.g</a:t>
            </a:r>
            <a:r>
              <a:rPr lang="en" sz="2400" dirty="0" smtClean="0">
                <a:ea typeface="Lato"/>
                <a:cs typeface="Lato"/>
                <a:sym typeface="Lato"/>
              </a:rPr>
              <a:t>., </a:t>
            </a:r>
            <a:r>
              <a:rPr lang="en" sz="2400" dirty="0">
                <a:ea typeface="Lato"/>
                <a:cs typeface="Lato"/>
                <a:sym typeface="Lato"/>
              </a:rPr>
              <a:t>Museums, Glassblowing, </a:t>
            </a:r>
            <a:r>
              <a:rPr lang="en" sz="2400" dirty="0" smtClean="0">
                <a:ea typeface="Lato"/>
                <a:cs typeface="Lato"/>
                <a:sym typeface="Lato"/>
              </a:rPr>
              <a:t>Woodworking</a:t>
            </a:r>
          </a:p>
          <a:p>
            <a:pPr marL="457200" indent="-457200">
              <a:buFont typeface="Arial"/>
              <a:buChar char="•"/>
            </a:pPr>
            <a:endParaRPr lang="en" sz="2400" b="1" dirty="0" smtClean="0">
              <a:ea typeface="Lato"/>
              <a:cs typeface="Lato"/>
              <a:sym typeface="Lato"/>
            </a:endParaRPr>
          </a:p>
          <a:p>
            <a:pPr marL="457200" indent="-457200">
              <a:buFont typeface="Arial"/>
              <a:buChar char="•"/>
            </a:pPr>
            <a:r>
              <a:rPr lang="en" sz="2400" b="1" dirty="0" smtClean="0">
                <a:ea typeface="Lato"/>
                <a:cs typeface="Lato"/>
                <a:sym typeface="Lato"/>
              </a:rPr>
              <a:t>Peripheral</a:t>
            </a:r>
            <a:r>
              <a:rPr lang="en" sz="2400" b="1" dirty="0">
                <a:ea typeface="Lato"/>
                <a:cs typeface="Lato"/>
                <a:sym typeface="Lato"/>
              </a:rPr>
              <a:t>:</a:t>
            </a:r>
            <a:r>
              <a:rPr lang="en" sz="2400" dirty="0">
                <a:ea typeface="Lato"/>
                <a:cs typeface="Lato"/>
                <a:sym typeface="Lato"/>
              </a:rPr>
              <a:t> Involving or related to core industries specific to a region, e.g</a:t>
            </a:r>
            <a:r>
              <a:rPr lang="en" sz="2400" dirty="0" smtClean="0">
                <a:ea typeface="Lato"/>
                <a:cs typeface="Lato"/>
                <a:sym typeface="Lato"/>
              </a:rPr>
              <a:t>., </a:t>
            </a:r>
            <a:r>
              <a:rPr lang="en" sz="2400" dirty="0">
                <a:ea typeface="Lato"/>
                <a:cs typeface="Lato"/>
                <a:sym typeface="Lato"/>
              </a:rPr>
              <a:t>Technology design, Bookbinding, Arts </a:t>
            </a:r>
            <a:r>
              <a:rPr lang="en" sz="2400" dirty="0" smtClean="0">
                <a:ea typeface="Lato"/>
                <a:cs typeface="Lato"/>
                <a:sym typeface="Lato"/>
              </a:rPr>
              <a:t>Supplies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76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Methodology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8" name="Shape 121"/>
          <p:cNvSpPr txBox="1">
            <a:spLocks/>
          </p:cNvSpPr>
          <p:nvPr/>
        </p:nvSpPr>
        <p:spPr>
          <a:xfrm>
            <a:off x="550844" y="4340642"/>
            <a:ext cx="5620565" cy="397962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en" sz="2400" dirty="0" smtClean="0"/>
              <a:t>      </a:t>
            </a:r>
          </a:p>
          <a:p>
            <a:pPr marL="914400" indent="-40640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2000" dirty="0" smtClean="0"/>
              <a:t>Challenges</a:t>
            </a:r>
          </a:p>
          <a:p>
            <a:pPr marL="914400" indent="-40640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2000" dirty="0" smtClean="0"/>
              <a:t>Opportunities</a:t>
            </a:r>
          </a:p>
          <a:p>
            <a:pPr marL="914400" indent="-40640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2000" dirty="0" smtClean="0"/>
              <a:t>Trends</a:t>
            </a:r>
            <a:endParaRPr lang="en" sz="2000" dirty="0"/>
          </a:p>
        </p:txBody>
      </p:sp>
      <p:sp>
        <p:nvSpPr>
          <p:cNvPr id="19" name="Shape 122"/>
          <p:cNvSpPr txBox="1">
            <a:spLocks/>
          </p:cNvSpPr>
          <p:nvPr/>
        </p:nvSpPr>
        <p:spPr>
          <a:xfrm>
            <a:off x="-598516" y="3981073"/>
            <a:ext cx="6215444" cy="711836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600" dirty="0" smtClean="0"/>
              <a:t>Qualitative </a:t>
            </a:r>
            <a:endParaRPr lang="en" sz="3600" dirty="0"/>
          </a:p>
        </p:txBody>
      </p:sp>
      <p:sp>
        <p:nvSpPr>
          <p:cNvPr id="20" name="Shape 123"/>
          <p:cNvSpPr txBox="1">
            <a:spLocks/>
          </p:cNvSpPr>
          <p:nvPr/>
        </p:nvSpPr>
        <p:spPr>
          <a:xfrm>
            <a:off x="4883244" y="4340642"/>
            <a:ext cx="5620565" cy="397962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en-US" sz="2400" dirty="0" smtClean="0"/>
          </a:p>
          <a:p>
            <a:pPr marL="914400" indent="-40640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2000" dirty="0" smtClean="0"/>
              <a:t>Revenues in Economy</a:t>
            </a:r>
          </a:p>
          <a:p>
            <a:pPr marL="914400" indent="-40640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2000" dirty="0" smtClean="0"/>
              <a:t>Tax Revenues</a:t>
            </a:r>
          </a:p>
          <a:p>
            <a:pPr marL="914400" indent="-40640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-US" sz="2000" dirty="0" smtClean="0"/>
              <a:t>Employment</a:t>
            </a:r>
            <a:endParaRPr lang="en-US" sz="2000" dirty="0"/>
          </a:p>
        </p:txBody>
      </p:sp>
      <p:sp>
        <p:nvSpPr>
          <p:cNvPr id="21" name="Shape 124"/>
          <p:cNvSpPr txBox="1">
            <a:spLocks/>
          </p:cNvSpPr>
          <p:nvPr/>
        </p:nvSpPr>
        <p:spPr>
          <a:xfrm>
            <a:off x="3367759" y="3981073"/>
            <a:ext cx="6215444" cy="711836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600" smtClean="0"/>
              <a:t>Quantitative</a:t>
            </a:r>
            <a:endParaRPr lang="en" sz="3600"/>
          </a:p>
        </p:txBody>
      </p:sp>
      <p:sp>
        <p:nvSpPr>
          <p:cNvPr id="23" name="Shape 126"/>
          <p:cNvSpPr/>
          <p:nvPr/>
        </p:nvSpPr>
        <p:spPr>
          <a:xfrm rot="1755284">
            <a:off x="5932588" y="1987639"/>
            <a:ext cx="972227" cy="4696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4" name="Shape 127"/>
          <p:cNvSpPr/>
          <p:nvPr/>
        </p:nvSpPr>
        <p:spPr>
          <a:xfrm rot="8851021">
            <a:off x="2107868" y="1988754"/>
            <a:ext cx="972135" cy="4697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" name="Shape 128"/>
          <p:cNvSpPr/>
          <p:nvPr/>
        </p:nvSpPr>
        <p:spPr>
          <a:xfrm rot="5400000">
            <a:off x="3929658" y="2249116"/>
            <a:ext cx="817619" cy="4863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6" name="Shape 129"/>
          <p:cNvSpPr txBox="1"/>
          <p:nvPr/>
        </p:nvSpPr>
        <p:spPr>
          <a:xfrm>
            <a:off x="815378" y="2911863"/>
            <a:ext cx="1527378" cy="462290"/>
          </a:xfrm>
          <a:prstGeom prst="rect">
            <a:avLst/>
          </a:prstGeom>
          <a:solidFill>
            <a:srgbClr val="4A86E8"/>
          </a:solidFill>
          <a:ln w="19050"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Individuals</a:t>
            </a:r>
          </a:p>
        </p:txBody>
      </p:sp>
      <p:sp>
        <p:nvSpPr>
          <p:cNvPr id="27" name="Shape 130"/>
          <p:cNvSpPr txBox="1"/>
          <p:nvPr/>
        </p:nvSpPr>
        <p:spPr>
          <a:xfrm>
            <a:off x="6781407" y="2911876"/>
            <a:ext cx="1571473" cy="462290"/>
          </a:xfrm>
          <a:prstGeom prst="rect">
            <a:avLst/>
          </a:prstGeom>
          <a:solidFill>
            <a:srgbClr val="4A86E8"/>
          </a:solidFill>
          <a:ln w="19050"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Commercial</a:t>
            </a:r>
          </a:p>
        </p:txBody>
      </p:sp>
      <p:sp>
        <p:nvSpPr>
          <p:cNvPr id="28" name="Shape 131"/>
          <p:cNvSpPr txBox="1"/>
          <p:nvPr/>
        </p:nvSpPr>
        <p:spPr>
          <a:xfrm>
            <a:off x="3575653" y="2958751"/>
            <a:ext cx="1527378" cy="462290"/>
          </a:xfrm>
          <a:prstGeom prst="rect">
            <a:avLst/>
          </a:prstGeom>
          <a:solidFill>
            <a:srgbClr val="4A86E8"/>
          </a:solidFill>
          <a:ln w="19050"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Non-Profit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73696" y="3981073"/>
            <a:ext cx="0" cy="287692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3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44050" y="12755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8" name="Shape 142"/>
          <p:cNvSpPr txBox="1"/>
          <p:nvPr/>
        </p:nvSpPr>
        <p:spPr>
          <a:xfrm>
            <a:off x="369547" y="1890418"/>
            <a:ext cx="4321235" cy="22309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latin typeface="Lato"/>
                <a:ea typeface="Lato"/>
                <a:cs typeface="Lato"/>
                <a:sym typeface="Lato"/>
              </a:rPr>
              <a:t>10 Non-Profits: </a:t>
            </a:r>
            <a:r>
              <a:rPr lang="en" sz="2400" dirty="0">
                <a:latin typeface="Lato"/>
                <a:ea typeface="Lato"/>
                <a:cs typeface="Lato"/>
                <a:sym typeface="Lato"/>
              </a:rPr>
              <a:t>Libraries, Museums, Performing Arts Centers, State Fairs, Galleries</a:t>
            </a:r>
            <a:br>
              <a:rPr lang="en" sz="2400" dirty="0">
                <a:latin typeface="Lato"/>
                <a:ea typeface="Lato"/>
                <a:cs typeface="Lato"/>
                <a:sym typeface="Lato"/>
              </a:rPr>
            </a:br>
            <a:r>
              <a:rPr lang="en" sz="24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2400" dirty="0">
                <a:latin typeface="Lato"/>
                <a:ea typeface="Lato"/>
                <a:cs typeface="Lato"/>
                <a:sym typeface="Lato"/>
              </a:rPr>
            </a:br>
            <a:r>
              <a:rPr lang="en" sz="2400" b="1" dirty="0">
                <a:latin typeface="Lato"/>
                <a:ea typeface="Lato"/>
                <a:cs typeface="Lato"/>
                <a:sym typeface="Lato"/>
              </a:rPr>
              <a:t>8 Individual Artisans: </a:t>
            </a:r>
            <a:r>
              <a:rPr lang="en" sz="2400" dirty="0">
                <a:latin typeface="Lato"/>
                <a:ea typeface="Lato"/>
                <a:cs typeface="Lato"/>
                <a:sym typeface="Lato"/>
              </a:rPr>
              <a:t>Blacksmith, woodprint artist, </a:t>
            </a:r>
            <a:r>
              <a:rPr lang="en" sz="2400" dirty="0" smtClean="0">
                <a:latin typeface="Lato"/>
                <a:ea typeface="Lato"/>
                <a:cs typeface="Lato"/>
                <a:sym typeface="Lato"/>
              </a:rPr>
              <a:t>eco-artist</a:t>
            </a:r>
            <a:r>
              <a:rPr lang="en" sz="2400" dirty="0">
                <a:latin typeface="Lato"/>
                <a:ea typeface="Lato"/>
                <a:cs typeface="Lato"/>
                <a:sym typeface="Lato"/>
              </a:rPr>
              <a:t>, carpenter, musicians, playwright, weaver</a:t>
            </a:r>
            <a:br>
              <a:rPr lang="en" sz="2400" dirty="0">
                <a:latin typeface="Lato"/>
                <a:ea typeface="Lato"/>
                <a:cs typeface="Lato"/>
                <a:sym typeface="Lato"/>
              </a:rPr>
            </a:br>
            <a:r>
              <a:rPr lang="en" sz="24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2400" dirty="0">
                <a:latin typeface="Lato"/>
                <a:ea typeface="Lato"/>
                <a:cs typeface="Lato"/>
                <a:sym typeface="Lato"/>
              </a:rPr>
            </a:br>
            <a:r>
              <a:rPr lang="en" sz="2400" b="1" dirty="0">
                <a:latin typeface="Lato"/>
                <a:ea typeface="Lato"/>
                <a:cs typeface="Lato"/>
                <a:sym typeface="Lato"/>
              </a:rPr>
              <a:t>6 Commercial Enterprises: </a:t>
            </a:r>
            <a:r>
              <a:rPr lang="en" sz="2400" dirty="0" err="1" smtClean="0">
                <a:latin typeface="Lato"/>
                <a:ea typeface="Lato"/>
                <a:cs typeface="Lato"/>
                <a:sym typeface="Lato"/>
              </a:rPr>
              <a:t>Gallerie</a:t>
            </a:r>
            <a:r>
              <a:rPr lang="en-CA" sz="2400" dirty="0" smtClean="0"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2400" dirty="0" smtClean="0">
                <a:latin typeface="Lato"/>
                <a:ea typeface="Lato"/>
                <a:cs typeface="Lato"/>
                <a:sym typeface="Lato"/>
              </a:rPr>
              <a:t>, Recording Studio, Concert Hall, Web Designer, Arena</a:t>
            </a:r>
            <a:endParaRPr lang="en"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828" y="1368744"/>
            <a:ext cx="4112925" cy="5406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43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Analysis</a:t>
            </a:r>
            <a:br>
              <a:rPr lang="en-US" sz="4000" dirty="0" smtClean="0"/>
            </a:br>
            <a:r>
              <a:rPr lang="en-US" sz="3200" dirty="0" smtClean="0"/>
              <a:t>Overarching Impacts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426" y="2704293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" sz="2400" dirty="0"/>
              <a:t>Arts and culture industry functions in conjunction with the New Hampshire Division of Travel and </a:t>
            </a:r>
            <a:r>
              <a:rPr lang="en" sz="2400" dirty="0" smtClean="0"/>
              <a:t>Tourism</a:t>
            </a:r>
            <a:br>
              <a:rPr lang="en" sz="2400" dirty="0" smtClean="0"/>
            </a:br>
            <a:endParaRPr lang="en" sz="2400" dirty="0"/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" sz="2400" dirty="0"/>
              <a:t>Arts and culture organizations help boost revenue and reputation</a:t>
            </a:r>
          </a:p>
          <a:p>
            <a:pPr marL="571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400" dirty="0"/>
          </a:p>
          <a:p>
            <a:pPr marL="571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The </a:t>
            </a:r>
            <a:r>
              <a:rPr lang="en" sz="2400" dirty="0"/>
              <a:t>economic impact of arts and culture enterprises are magnified through the use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0632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Analysis</a:t>
            </a:r>
            <a:br>
              <a:rPr lang="en-US" sz="4000" dirty="0" smtClean="0"/>
            </a:br>
            <a:r>
              <a:rPr lang="en-US" sz="3200" dirty="0" smtClean="0"/>
              <a:t>Individual Artists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426" y="2704293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buSzPct val="100000"/>
              <a:buFont typeface="Raleway"/>
              <a:buChar char="●"/>
            </a:pPr>
            <a:r>
              <a:rPr lang="en" sz="2400" dirty="0">
                <a:ea typeface="Raleway"/>
                <a:cs typeface="Raleway"/>
                <a:sym typeface="Raleway"/>
              </a:rPr>
              <a:t>The role of arts organizations is pivotal </a:t>
            </a:r>
          </a:p>
          <a:p>
            <a:pPr marL="914400" lvl="1" indent="-381000">
              <a:buSzPct val="100000"/>
              <a:buFont typeface="Raleway"/>
              <a:buChar char="○"/>
            </a:pPr>
            <a:r>
              <a:rPr lang="en" sz="2400" dirty="0">
                <a:ea typeface="Raleway"/>
                <a:cs typeface="Raleway"/>
                <a:sym typeface="Raleway"/>
              </a:rPr>
              <a:t>Network </a:t>
            </a:r>
          </a:p>
          <a:p>
            <a:pPr marL="914400" lvl="1" indent="-381000">
              <a:buSzPct val="100000"/>
              <a:buFont typeface="Raleway"/>
              <a:buChar char="○"/>
            </a:pPr>
            <a:r>
              <a:rPr lang="en" sz="2400" dirty="0">
                <a:ea typeface="Raleway"/>
                <a:cs typeface="Raleway"/>
                <a:sym typeface="Raleway"/>
              </a:rPr>
              <a:t>Funding </a:t>
            </a:r>
            <a:endParaRPr lang="en" sz="2400" dirty="0" smtClean="0">
              <a:ea typeface="Raleway"/>
              <a:cs typeface="Raleway"/>
              <a:sym typeface="Raleway"/>
            </a:endParaRPr>
          </a:p>
          <a:p>
            <a:pPr marL="457200" lvl="0" indent="-381000">
              <a:buSzPct val="100000"/>
              <a:buFont typeface="Raleway"/>
              <a:buChar char="●"/>
            </a:pPr>
            <a:endParaRPr lang="en" sz="2400" dirty="0" smtClean="0">
              <a:ea typeface="Raleway"/>
              <a:cs typeface="Raleway"/>
              <a:sym typeface="Raleway"/>
            </a:endParaRPr>
          </a:p>
          <a:p>
            <a:pPr marL="457200" lvl="0" indent="-381000">
              <a:buSzPct val="100000"/>
              <a:buFont typeface="Raleway"/>
              <a:buChar char="●"/>
            </a:pPr>
            <a:r>
              <a:rPr lang="en" sz="2400" dirty="0" smtClean="0">
                <a:ea typeface="Raleway"/>
                <a:cs typeface="Raleway"/>
                <a:sym typeface="Raleway"/>
              </a:rPr>
              <a:t>Challenges </a:t>
            </a:r>
            <a:r>
              <a:rPr lang="en" sz="2400" dirty="0">
                <a:ea typeface="Raleway"/>
                <a:cs typeface="Raleway"/>
                <a:sym typeface="Raleway"/>
              </a:rPr>
              <a:t>of a rural state</a:t>
            </a:r>
          </a:p>
          <a:p>
            <a:pPr marL="457200" lvl="0" indent="-381000">
              <a:buSzPct val="100000"/>
              <a:buFont typeface="Raleway"/>
              <a:buChar char="●"/>
            </a:pPr>
            <a:endParaRPr lang="en" sz="2400" dirty="0" smtClean="0">
              <a:ea typeface="Raleway"/>
              <a:cs typeface="Raleway"/>
              <a:sym typeface="Raleway"/>
            </a:endParaRPr>
          </a:p>
          <a:p>
            <a:pPr marL="457200" lvl="0" indent="-381000">
              <a:buSzPct val="100000"/>
              <a:buFont typeface="Raleway"/>
              <a:buChar char="●"/>
            </a:pPr>
            <a:r>
              <a:rPr lang="en" sz="2400" dirty="0" smtClean="0">
                <a:ea typeface="Raleway"/>
                <a:cs typeface="Raleway"/>
                <a:sym typeface="Raleway"/>
              </a:rPr>
              <a:t>In-state </a:t>
            </a:r>
            <a:r>
              <a:rPr lang="en" sz="2400" dirty="0">
                <a:ea typeface="Raleway"/>
                <a:cs typeface="Raleway"/>
                <a:sym typeface="Raleway"/>
              </a:rPr>
              <a:t>and out-of-state audiences</a:t>
            </a:r>
          </a:p>
          <a:p>
            <a:pPr marL="457200" lvl="0" indent="-381000">
              <a:spcBef>
                <a:spcPts val="0"/>
              </a:spcBef>
              <a:buSzPct val="100000"/>
              <a:buFont typeface="Raleway"/>
              <a:buChar char="●"/>
            </a:pPr>
            <a:endParaRPr lang="en" sz="2400" dirty="0" smtClean="0">
              <a:ea typeface="Raleway"/>
              <a:cs typeface="Raleway"/>
              <a:sym typeface="Raleway"/>
            </a:endParaRPr>
          </a:p>
          <a:p>
            <a:pPr marL="457200" lvl="0" indent="-381000">
              <a:spcBef>
                <a:spcPts val="0"/>
              </a:spcBef>
              <a:buSzPct val="100000"/>
              <a:buFont typeface="Raleway"/>
              <a:buChar char="●"/>
            </a:pPr>
            <a:r>
              <a:rPr lang="en" sz="2400" dirty="0" smtClean="0">
                <a:ea typeface="Raleway"/>
                <a:cs typeface="Raleway"/>
                <a:sym typeface="Raleway"/>
              </a:rPr>
              <a:t>Economic</a:t>
            </a:r>
            <a:r>
              <a:rPr lang="en" sz="2400" dirty="0">
                <a:ea typeface="Raleway"/>
                <a:cs typeface="Raleway"/>
                <a:sym typeface="Raleway"/>
              </a:rPr>
              <a:t>, cultural, and societal impacts of individual artists </a:t>
            </a:r>
          </a:p>
        </p:txBody>
      </p:sp>
    </p:spTree>
    <p:extLst>
      <p:ext uri="{BB962C8B-B14F-4D97-AF65-F5344CB8AC3E}">
        <p14:creationId xmlns:p14="http://schemas.microsoft.com/office/powerpoint/2010/main" val="38642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240"/>
            <a:ext cx="9144000" cy="1258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56729"/>
            <a:ext cx="9144000" cy="5601273"/>
          </a:xfrm>
          <a:prstGeom prst="rect">
            <a:avLst/>
          </a:prstGeom>
          <a:solidFill>
            <a:srgbClr val="FFE7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D366"/>
              </a:solidFill>
            </a:endParaRPr>
          </a:p>
        </p:txBody>
      </p:sp>
      <p:pic>
        <p:nvPicPr>
          <p:cNvPr id="6" name="Picture 5" descr="Header_Generic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71" t="14706" r="5452"/>
          <a:stretch>
            <a:fillRect/>
          </a:stretch>
        </p:blipFill>
        <p:spPr bwMode="auto">
          <a:xfrm>
            <a:off x="1716319" y="-1137"/>
            <a:ext cx="5486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34572" y="706914"/>
            <a:ext cx="2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The Class of 1964</a:t>
            </a:r>
          </a:p>
          <a:p>
            <a:pPr algn="ctr"/>
            <a:r>
              <a:rPr lang="en-US" sz="1500" dirty="0" smtClean="0">
                <a:latin typeface="Times"/>
                <a:cs typeface="Times"/>
              </a:rPr>
              <a:t>Policy Research Shop</a:t>
            </a:r>
            <a:endParaRPr lang="en-US" sz="15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559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Analysis</a:t>
            </a:r>
            <a:br>
              <a:rPr lang="en-US" sz="4000" dirty="0" smtClean="0"/>
            </a:br>
            <a:r>
              <a:rPr lang="en-US" sz="3200" dirty="0" smtClean="0"/>
              <a:t>Non-Profit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426" y="2704293"/>
            <a:ext cx="8229600" cy="301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Attracting out-of-state and seasonal </a:t>
            </a:r>
            <a:r>
              <a:rPr lang="en" sz="24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audiences</a:t>
            </a:r>
          </a:p>
          <a:p>
            <a:pPr marL="457200" lvl="0" indent="-3810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  <a:p>
            <a:pPr marL="457200" lvl="0" indent="-3810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Tax code simplification and exemptions</a:t>
            </a:r>
          </a:p>
          <a:p>
            <a:pPr marL="457200" lvl="0" indent="-3810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 smtClean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  <a:p>
            <a:pPr marL="457200" lvl="0" indent="-3810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Networks</a:t>
            </a:r>
            <a:r>
              <a:rPr lang="en" sz="24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: digital, social, institutional</a:t>
            </a:r>
          </a:p>
        </p:txBody>
      </p:sp>
    </p:spTree>
    <p:extLst>
      <p:ext uri="{BB962C8B-B14F-4D97-AF65-F5344CB8AC3E}">
        <p14:creationId xmlns:p14="http://schemas.microsoft.com/office/powerpoint/2010/main" val="30105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468</Words>
  <Application>Microsoft Office PowerPoint</Application>
  <PresentationFormat>On-screen Show (4:3)</PresentationFormat>
  <Paragraphs>138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Herschel</dc:creator>
  <cp:lastModifiedBy>Policy Research Shop</cp:lastModifiedBy>
  <cp:revision>19</cp:revision>
  <dcterms:created xsi:type="dcterms:W3CDTF">2016-02-17T17:15:28Z</dcterms:created>
  <dcterms:modified xsi:type="dcterms:W3CDTF">2016-05-02T14:42:14Z</dcterms:modified>
</cp:coreProperties>
</file>